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7E7F3D-5E5F-408F-9888-CC29D37EF2AA}"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ADE72-13DF-46B9-BAC2-DC984E02887E}" type="slidenum">
              <a:rPr lang="en-GB" smtClean="0"/>
              <a:t>‹#›</a:t>
            </a:fld>
            <a:endParaRPr lang="en-GB"/>
          </a:p>
        </p:txBody>
      </p:sp>
    </p:spTree>
    <p:extLst>
      <p:ext uri="{BB962C8B-B14F-4D97-AF65-F5344CB8AC3E}">
        <p14:creationId xmlns:p14="http://schemas.microsoft.com/office/powerpoint/2010/main" val="3942824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7E7F3D-5E5F-408F-9888-CC29D37EF2AA}"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ADE72-13DF-46B9-BAC2-DC984E02887E}" type="slidenum">
              <a:rPr lang="en-GB" smtClean="0"/>
              <a:t>‹#›</a:t>
            </a:fld>
            <a:endParaRPr lang="en-GB"/>
          </a:p>
        </p:txBody>
      </p:sp>
    </p:spTree>
    <p:extLst>
      <p:ext uri="{BB962C8B-B14F-4D97-AF65-F5344CB8AC3E}">
        <p14:creationId xmlns:p14="http://schemas.microsoft.com/office/powerpoint/2010/main" val="1626643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7E7F3D-5E5F-408F-9888-CC29D37EF2AA}"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ADE72-13DF-46B9-BAC2-DC984E02887E}" type="slidenum">
              <a:rPr lang="en-GB" smtClean="0"/>
              <a:t>‹#›</a:t>
            </a:fld>
            <a:endParaRPr lang="en-GB"/>
          </a:p>
        </p:txBody>
      </p:sp>
    </p:spTree>
    <p:extLst>
      <p:ext uri="{BB962C8B-B14F-4D97-AF65-F5344CB8AC3E}">
        <p14:creationId xmlns:p14="http://schemas.microsoft.com/office/powerpoint/2010/main" val="510803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7E7F3D-5E5F-408F-9888-CC29D37EF2AA}"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ADE72-13DF-46B9-BAC2-DC984E02887E}" type="slidenum">
              <a:rPr lang="en-GB" smtClean="0"/>
              <a:t>‹#›</a:t>
            </a:fld>
            <a:endParaRPr lang="en-GB"/>
          </a:p>
        </p:txBody>
      </p:sp>
    </p:spTree>
    <p:extLst>
      <p:ext uri="{BB962C8B-B14F-4D97-AF65-F5344CB8AC3E}">
        <p14:creationId xmlns:p14="http://schemas.microsoft.com/office/powerpoint/2010/main" val="2649065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7E7F3D-5E5F-408F-9888-CC29D37EF2AA}"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CADE72-13DF-46B9-BAC2-DC984E02887E}" type="slidenum">
              <a:rPr lang="en-GB" smtClean="0"/>
              <a:t>‹#›</a:t>
            </a:fld>
            <a:endParaRPr lang="en-GB"/>
          </a:p>
        </p:txBody>
      </p:sp>
    </p:spTree>
    <p:extLst>
      <p:ext uri="{BB962C8B-B14F-4D97-AF65-F5344CB8AC3E}">
        <p14:creationId xmlns:p14="http://schemas.microsoft.com/office/powerpoint/2010/main" val="2687692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7E7F3D-5E5F-408F-9888-CC29D37EF2AA}" type="datetimeFigureOut">
              <a:rPr lang="en-GB" smtClean="0"/>
              <a:t>21/05/2015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CADE72-13DF-46B9-BAC2-DC984E02887E}" type="slidenum">
              <a:rPr lang="en-GB" smtClean="0"/>
              <a:t>‹#›</a:t>
            </a:fld>
            <a:endParaRPr lang="en-GB"/>
          </a:p>
        </p:txBody>
      </p:sp>
    </p:spTree>
    <p:extLst>
      <p:ext uri="{BB962C8B-B14F-4D97-AF65-F5344CB8AC3E}">
        <p14:creationId xmlns:p14="http://schemas.microsoft.com/office/powerpoint/2010/main" val="69029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7E7F3D-5E5F-408F-9888-CC29D37EF2AA}" type="datetimeFigureOut">
              <a:rPr lang="en-GB" smtClean="0"/>
              <a:t>21/05/2015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CADE72-13DF-46B9-BAC2-DC984E02887E}" type="slidenum">
              <a:rPr lang="en-GB" smtClean="0"/>
              <a:t>‹#›</a:t>
            </a:fld>
            <a:endParaRPr lang="en-GB"/>
          </a:p>
        </p:txBody>
      </p:sp>
    </p:spTree>
    <p:extLst>
      <p:ext uri="{BB962C8B-B14F-4D97-AF65-F5344CB8AC3E}">
        <p14:creationId xmlns:p14="http://schemas.microsoft.com/office/powerpoint/2010/main" val="941838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7E7F3D-5E5F-408F-9888-CC29D37EF2AA}" type="datetimeFigureOut">
              <a:rPr lang="en-GB" smtClean="0"/>
              <a:t>21/05/2015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CADE72-13DF-46B9-BAC2-DC984E02887E}" type="slidenum">
              <a:rPr lang="en-GB" smtClean="0"/>
              <a:t>‹#›</a:t>
            </a:fld>
            <a:endParaRPr lang="en-GB"/>
          </a:p>
        </p:txBody>
      </p:sp>
    </p:spTree>
    <p:extLst>
      <p:ext uri="{BB962C8B-B14F-4D97-AF65-F5344CB8AC3E}">
        <p14:creationId xmlns:p14="http://schemas.microsoft.com/office/powerpoint/2010/main" val="3659928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E7F3D-5E5F-408F-9888-CC29D37EF2AA}" type="datetimeFigureOut">
              <a:rPr lang="en-GB" smtClean="0"/>
              <a:t>21/05/2015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CADE72-13DF-46B9-BAC2-DC984E02887E}" type="slidenum">
              <a:rPr lang="en-GB" smtClean="0"/>
              <a:t>‹#›</a:t>
            </a:fld>
            <a:endParaRPr lang="en-GB"/>
          </a:p>
        </p:txBody>
      </p:sp>
    </p:spTree>
    <p:extLst>
      <p:ext uri="{BB962C8B-B14F-4D97-AF65-F5344CB8AC3E}">
        <p14:creationId xmlns:p14="http://schemas.microsoft.com/office/powerpoint/2010/main" val="1330546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E7F3D-5E5F-408F-9888-CC29D37EF2AA}" type="datetimeFigureOut">
              <a:rPr lang="en-GB" smtClean="0"/>
              <a:t>21/05/2015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CADE72-13DF-46B9-BAC2-DC984E02887E}" type="slidenum">
              <a:rPr lang="en-GB" smtClean="0"/>
              <a:t>‹#›</a:t>
            </a:fld>
            <a:endParaRPr lang="en-GB"/>
          </a:p>
        </p:txBody>
      </p:sp>
    </p:spTree>
    <p:extLst>
      <p:ext uri="{BB962C8B-B14F-4D97-AF65-F5344CB8AC3E}">
        <p14:creationId xmlns:p14="http://schemas.microsoft.com/office/powerpoint/2010/main" val="3645922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E7F3D-5E5F-408F-9888-CC29D37EF2AA}" type="datetimeFigureOut">
              <a:rPr lang="en-GB" smtClean="0"/>
              <a:t>21/05/2015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CADE72-13DF-46B9-BAC2-DC984E02887E}" type="slidenum">
              <a:rPr lang="en-GB" smtClean="0"/>
              <a:t>‹#›</a:t>
            </a:fld>
            <a:endParaRPr lang="en-GB"/>
          </a:p>
        </p:txBody>
      </p:sp>
    </p:spTree>
    <p:extLst>
      <p:ext uri="{BB962C8B-B14F-4D97-AF65-F5344CB8AC3E}">
        <p14:creationId xmlns:p14="http://schemas.microsoft.com/office/powerpoint/2010/main" val="582754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E7F3D-5E5F-408F-9888-CC29D37EF2AA}" type="datetimeFigureOut">
              <a:rPr lang="en-GB" smtClean="0"/>
              <a:t>21/05/2015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ADE72-13DF-46B9-BAC2-DC984E02887E}" type="slidenum">
              <a:rPr lang="en-GB" smtClean="0"/>
              <a:t>‹#›</a:t>
            </a:fld>
            <a:endParaRPr lang="en-GB"/>
          </a:p>
        </p:txBody>
      </p:sp>
    </p:spTree>
    <p:extLst>
      <p:ext uri="{BB962C8B-B14F-4D97-AF65-F5344CB8AC3E}">
        <p14:creationId xmlns:p14="http://schemas.microsoft.com/office/powerpoint/2010/main" val="3992535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oCxzCNt41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04664"/>
            <a:ext cx="8352928" cy="60486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8371718" y="129951"/>
            <a:ext cx="648072"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tx2"/>
                </a:solidFill>
              </a:rPr>
              <a:t>1</a:t>
            </a:r>
            <a:endParaRPr lang="en-GB" sz="2000" b="1" dirty="0">
              <a:solidFill>
                <a:schemeClr val="tx2"/>
              </a:solidFill>
            </a:endParaRPr>
          </a:p>
        </p:txBody>
      </p:sp>
      <p:sp>
        <p:nvSpPr>
          <p:cNvPr id="9" name="TextBox 8"/>
          <p:cNvSpPr txBox="1"/>
          <p:nvPr/>
        </p:nvSpPr>
        <p:spPr>
          <a:xfrm>
            <a:off x="395536" y="404664"/>
            <a:ext cx="677108" cy="5616624"/>
          </a:xfrm>
          <a:prstGeom prst="rect">
            <a:avLst/>
          </a:prstGeom>
          <a:noFill/>
        </p:spPr>
        <p:txBody>
          <a:bodyPr vert="vert270" wrap="square" rtlCol="0">
            <a:spAutoFit/>
          </a:bodyPr>
          <a:lstStyle/>
          <a:p>
            <a:pPr algn="ctr"/>
            <a:r>
              <a:rPr lang="en-GB" sz="3200" dirty="0" smtClean="0">
                <a:ln>
                  <a:solidFill>
                    <a:schemeClr val="accent1">
                      <a:shade val="50000"/>
                    </a:schemeClr>
                  </a:solidFill>
                </a:ln>
                <a:noFill/>
                <a:latin typeface="Comic Sans MS" pitchFamily="66" charset="0"/>
              </a:rPr>
              <a:t>Client Brief</a:t>
            </a:r>
            <a:endParaRPr lang="en-GB" sz="3200" dirty="0">
              <a:ln>
                <a:solidFill>
                  <a:schemeClr val="accent1">
                    <a:shade val="50000"/>
                  </a:schemeClr>
                </a:solidFill>
              </a:ln>
              <a:noFill/>
              <a:latin typeface="Comic Sans MS" pitchFamily="66" charset="0"/>
            </a:endParaRPr>
          </a:p>
        </p:txBody>
      </p:sp>
      <p:sp>
        <p:nvSpPr>
          <p:cNvPr id="25" name="Rectangle 24"/>
          <p:cNvSpPr/>
          <p:nvPr/>
        </p:nvSpPr>
        <p:spPr>
          <a:xfrm>
            <a:off x="1115616" y="548680"/>
            <a:ext cx="7256102" cy="35736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395536" y="6021288"/>
            <a:ext cx="2139264"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2"/>
                </a:solidFill>
              </a:rPr>
              <a:t>Candidate name:</a:t>
            </a:r>
            <a:endParaRPr lang="en-GB" b="1" dirty="0">
              <a:solidFill>
                <a:schemeClr val="tx2"/>
              </a:solidFill>
            </a:endParaRPr>
          </a:p>
        </p:txBody>
      </p:sp>
      <p:sp>
        <p:nvSpPr>
          <p:cNvPr id="27" name="Rectangle 26"/>
          <p:cNvSpPr/>
          <p:nvPr/>
        </p:nvSpPr>
        <p:spPr>
          <a:xfrm>
            <a:off x="5527493" y="6021288"/>
            <a:ext cx="2139264"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2"/>
                </a:solidFill>
              </a:rPr>
              <a:t>Candidate number:</a:t>
            </a:r>
            <a:endParaRPr lang="en-GB" b="1" dirty="0">
              <a:solidFill>
                <a:schemeClr val="tx2"/>
              </a:solidFill>
            </a:endParaRPr>
          </a:p>
        </p:txBody>
      </p:sp>
      <p:sp>
        <p:nvSpPr>
          <p:cNvPr id="28" name="Rectangle 27"/>
          <p:cNvSpPr/>
          <p:nvPr/>
        </p:nvSpPr>
        <p:spPr>
          <a:xfrm>
            <a:off x="2537181" y="6021288"/>
            <a:ext cx="2990312"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2"/>
              </a:solidFill>
            </a:endParaRPr>
          </a:p>
        </p:txBody>
      </p:sp>
      <p:sp>
        <p:nvSpPr>
          <p:cNvPr id="29" name="Rectangle 28"/>
          <p:cNvSpPr/>
          <p:nvPr/>
        </p:nvSpPr>
        <p:spPr>
          <a:xfrm>
            <a:off x="7658096" y="6021288"/>
            <a:ext cx="1090368"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2"/>
              </a:solidFill>
            </a:endParaRPr>
          </a:p>
        </p:txBody>
      </p:sp>
      <p:sp>
        <p:nvSpPr>
          <p:cNvPr id="2" name="Rectangle 1"/>
          <p:cNvSpPr/>
          <p:nvPr/>
        </p:nvSpPr>
        <p:spPr>
          <a:xfrm>
            <a:off x="1115616" y="548680"/>
            <a:ext cx="7226041" cy="3600986"/>
          </a:xfrm>
          <a:prstGeom prst="rect">
            <a:avLst/>
          </a:prstGeom>
        </p:spPr>
        <p:txBody>
          <a:bodyPr wrap="square">
            <a:spAutoFit/>
          </a:bodyPr>
          <a:lstStyle/>
          <a:p>
            <a:pPr>
              <a:buFont typeface="Arial" charset="0"/>
              <a:buNone/>
            </a:pPr>
            <a:r>
              <a:rPr lang="en-GB" altLang="en-US" sz="1200" dirty="0" smtClean="0"/>
              <a:t>A local (UK based) distributor of free ranged eggs called ‘happy farm’ has asked you to design a batch of 20 portable rat traps to help with the growing vermin problems that have arisen. This is a common problem around many branches  of the food industry for obvious reasons. </a:t>
            </a:r>
          </a:p>
          <a:p>
            <a:pPr>
              <a:buFont typeface="Arial" charset="0"/>
              <a:buNone/>
            </a:pPr>
            <a:endParaRPr lang="en-GB" altLang="en-US" sz="1200" dirty="0"/>
          </a:p>
          <a:p>
            <a:pPr>
              <a:buFont typeface="Arial" charset="0"/>
              <a:buNone/>
            </a:pPr>
            <a:r>
              <a:rPr lang="en-GB" altLang="en-US" sz="1200" dirty="0" smtClean="0"/>
              <a:t>The problem is that the rodents get onto the farm, regardless of any counter measures, spreading disease  and stealing the chickens eggs and feed. </a:t>
            </a:r>
            <a:r>
              <a:rPr lang="en-GB" altLang="en-US" sz="1200" dirty="0"/>
              <a:t>I</a:t>
            </a:r>
            <a:r>
              <a:rPr lang="en-GB" altLang="en-US" sz="1200" dirty="0" smtClean="0"/>
              <a:t>n some extreme cases they have been know to attack the chickens which has an adverse effect on them laying eggs. </a:t>
            </a:r>
          </a:p>
          <a:p>
            <a:pPr>
              <a:buFont typeface="Arial" charset="0"/>
              <a:buNone/>
            </a:pPr>
            <a:endParaRPr lang="en-GB" altLang="en-US" sz="1200" dirty="0" smtClean="0"/>
          </a:p>
          <a:p>
            <a:r>
              <a:rPr lang="en-GB" altLang="en-US" sz="1200" dirty="0" smtClean="0"/>
              <a:t>The trap will be powered mechanically but could have a circuit to indicate if its has been sprung. The trap must either kill the rodent in a humane way or secure them for a more humane disposal once they have been transported off site.  You might consider the trap being  </a:t>
            </a:r>
            <a:r>
              <a:rPr lang="en-GB" altLang="en-US" sz="1200" dirty="0"/>
              <a:t>capable of capturing more than one rat at a time </a:t>
            </a:r>
          </a:p>
          <a:p>
            <a:pPr>
              <a:buFont typeface="Arial" charset="0"/>
              <a:buNone/>
            </a:pPr>
            <a:endParaRPr lang="en-GB" altLang="en-US" sz="1200" dirty="0"/>
          </a:p>
          <a:p>
            <a:pPr>
              <a:buFont typeface="Arial" charset="0"/>
              <a:buNone/>
            </a:pPr>
            <a:r>
              <a:rPr lang="en-GB" altLang="en-US" sz="1200" dirty="0" smtClean="0"/>
              <a:t>As the rats need to be transported  around and off site the trap will need to be lightweight, durable and have some method in which it can be carried and transported easily. You will also need to consider the different weather condition we have in the UK and the size in which rodents grow to. </a:t>
            </a:r>
          </a:p>
          <a:p>
            <a:pPr>
              <a:buFont typeface="Arial" charset="0"/>
              <a:buNone/>
            </a:pPr>
            <a:endParaRPr lang="en-GB" altLang="en-US" sz="1200" dirty="0"/>
          </a:p>
          <a:p>
            <a:r>
              <a:rPr lang="en-GB" altLang="en-US" sz="1200" dirty="0" smtClean="0"/>
              <a:t>Although aesthetics is not an important aspect in the design it must be recognisable as a rat catcher</a:t>
            </a:r>
            <a:r>
              <a:rPr lang="en-GB" altLang="en-US" sz="1200" dirty="0"/>
              <a:t>. </a:t>
            </a:r>
            <a:r>
              <a:rPr lang="en-GB" altLang="en-US" sz="1200" dirty="0" smtClean="0"/>
              <a:t>The unit cost of each catcher should not exceed £15; both materials and manufacturing costs. There is an understanding that these products will get a lot of use so will need replacing from time to  time.</a:t>
            </a:r>
          </a:p>
        </p:txBody>
      </p:sp>
      <p:sp>
        <p:nvSpPr>
          <p:cNvPr id="12" name="Rectangle 11"/>
          <p:cNvSpPr/>
          <p:nvPr/>
        </p:nvSpPr>
        <p:spPr>
          <a:xfrm>
            <a:off x="1130540" y="4221088"/>
            <a:ext cx="7256102" cy="16094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6372200" y="5302949"/>
            <a:ext cx="1923779" cy="430887"/>
          </a:xfrm>
          <a:prstGeom prst="rect">
            <a:avLst/>
          </a:prstGeom>
        </p:spPr>
        <p:txBody>
          <a:bodyPr wrap="square">
            <a:spAutoFit/>
          </a:bodyPr>
          <a:lstStyle/>
          <a:p>
            <a:pPr algn="ctr"/>
            <a:r>
              <a:rPr lang="en-GB" sz="1100" dirty="0"/>
              <a:t>https://www.youtube.com/watch?v=-oCxzCNt41A</a:t>
            </a:r>
          </a:p>
        </p:txBody>
      </p:sp>
      <p:sp>
        <p:nvSpPr>
          <p:cNvPr id="14" name="Oval 13">
            <a:hlinkClick r:id="rId2"/>
          </p:cNvPr>
          <p:cNvSpPr/>
          <p:nvPr/>
        </p:nvSpPr>
        <p:spPr>
          <a:xfrm>
            <a:off x="6552993" y="4365104"/>
            <a:ext cx="1563739" cy="9378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Press play</a:t>
            </a:r>
            <a:endParaRPr lang="en-GB" sz="2000" b="1" dirty="0"/>
          </a:p>
        </p:txBody>
      </p:sp>
      <p:sp>
        <p:nvSpPr>
          <p:cNvPr id="16" name="Rectangle 15"/>
          <p:cNvSpPr/>
          <p:nvPr/>
        </p:nvSpPr>
        <p:spPr>
          <a:xfrm>
            <a:off x="1130540" y="4221088"/>
            <a:ext cx="5241660" cy="1384995"/>
          </a:xfrm>
          <a:prstGeom prst="rect">
            <a:avLst/>
          </a:prstGeom>
        </p:spPr>
        <p:txBody>
          <a:bodyPr wrap="square">
            <a:spAutoFit/>
          </a:bodyPr>
          <a:lstStyle/>
          <a:p>
            <a:r>
              <a:rPr lang="en-GB" sz="1400" dirty="0"/>
              <a:t>The </a:t>
            </a:r>
            <a:r>
              <a:rPr lang="en-GB" sz="1400" b="1" dirty="0"/>
              <a:t>brown </a:t>
            </a:r>
            <a:r>
              <a:rPr lang="en-GB" sz="1400" b="1" dirty="0" smtClean="0"/>
              <a:t>rat</a:t>
            </a:r>
            <a:r>
              <a:rPr lang="en-GB" sz="1400" dirty="0"/>
              <a:t> </a:t>
            </a:r>
            <a:r>
              <a:rPr lang="en-GB" sz="1400" dirty="0" smtClean="0"/>
              <a:t>is </a:t>
            </a:r>
            <a:r>
              <a:rPr lang="en-GB" sz="1400" dirty="0"/>
              <a:t>one of the best known and most common </a:t>
            </a:r>
            <a:r>
              <a:rPr lang="en-GB" sz="1400" dirty="0" smtClean="0"/>
              <a:t>rats. </a:t>
            </a:r>
            <a:r>
              <a:rPr lang="en-GB" sz="1400" dirty="0"/>
              <a:t>I</a:t>
            </a:r>
            <a:r>
              <a:rPr lang="en-GB" sz="1400" dirty="0" smtClean="0"/>
              <a:t>t </a:t>
            </a:r>
            <a:r>
              <a:rPr lang="en-GB" sz="1400" dirty="0"/>
              <a:t>is a brown or </a:t>
            </a:r>
            <a:r>
              <a:rPr lang="en-GB" sz="1400"/>
              <a:t>grey </a:t>
            </a:r>
            <a:r>
              <a:rPr lang="en-GB" sz="1400" smtClean="0"/>
              <a:t>colour </a:t>
            </a:r>
            <a:r>
              <a:rPr lang="en-GB" sz="1400" dirty="0"/>
              <a:t>with a body up to 25 cm </a:t>
            </a:r>
            <a:r>
              <a:rPr lang="en-GB" sz="1400" dirty="0" smtClean="0"/>
              <a:t>long</a:t>
            </a:r>
            <a:r>
              <a:rPr lang="en-GB" sz="1400" dirty="0"/>
              <a:t>, and a similar tail length; the male weighs on average 350 g </a:t>
            </a:r>
            <a:r>
              <a:rPr lang="en-GB" sz="1400" dirty="0" smtClean="0"/>
              <a:t>and </a:t>
            </a:r>
            <a:r>
              <a:rPr lang="en-GB" sz="1400" dirty="0"/>
              <a:t>the female 250 </a:t>
            </a:r>
            <a:r>
              <a:rPr lang="en-GB" sz="1400" dirty="0" smtClean="0"/>
              <a:t>g. Thought </a:t>
            </a:r>
            <a:r>
              <a:rPr lang="en-GB" sz="1400" dirty="0"/>
              <a:t>to have originated in northern China, this </a:t>
            </a:r>
            <a:r>
              <a:rPr lang="en-GB" sz="1400" dirty="0" smtClean="0"/>
              <a:t>rodent is </a:t>
            </a:r>
            <a:r>
              <a:rPr lang="en-GB" sz="1400" dirty="0"/>
              <a:t>the dominant rat in </a:t>
            </a:r>
            <a:r>
              <a:rPr lang="en-GB" sz="1400" dirty="0" smtClean="0"/>
              <a:t>Europe. The </a:t>
            </a:r>
            <a:r>
              <a:rPr lang="en-GB" sz="1400" dirty="0"/>
              <a:t>brown rat lives wherever humans live, particularly in urban areas.</a:t>
            </a:r>
          </a:p>
        </p:txBody>
      </p:sp>
    </p:spTree>
    <p:extLst>
      <p:ext uri="{BB962C8B-B14F-4D97-AF65-F5344CB8AC3E}">
        <p14:creationId xmlns:p14="http://schemas.microsoft.com/office/powerpoint/2010/main" val="1597113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378</Words>
  <Application>Microsoft Office PowerPoint</Application>
  <PresentationFormat>On-screen Show (4:3)</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Chiaka</dc:creator>
  <cp:lastModifiedBy>Chiaka</cp:lastModifiedBy>
  <cp:revision>1</cp:revision>
  <dcterms:created xsi:type="dcterms:W3CDTF">2015-05-21T07:50:55Z</dcterms:created>
  <dcterms:modified xsi:type="dcterms:W3CDTF">2015-05-21T07:54:18Z</dcterms:modified>
</cp:coreProperties>
</file>